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B24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0" y="0"/>
            <a:ext cx="5120640" cy="5120640"/>
          </a:xfrm>
          <a:prstGeom prst="ellipse">
            <a:avLst/>
          </a:prstGeom>
          <a:ln w="6350">
            <a:solidFill>
              <a:srgbClr val="C8A96A">
                <a:alpha val="1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0" y="731520"/>
            <a:ext cx="3657600" cy="3657600"/>
          </a:xfrm>
          <a:prstGeom prst="ellipse">
            <a:avLst/>
          </a:prstGeom>
          <a:ln w="6350">
            <a:solidFill>
              <a:srgbClr val="C8A96A">
                <a:alpha val="1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474720" y="1463040"/>
            <a:ext cx="2194560" cy="2194560"/>
          </a:xfrm>
          <a:prstGeom prst="ellipse">
            <a:avLst/>
          </a:prstGeom>
          <a:ln w="6350">
            <a:solidFill>
              <a:srgbClr val="C8A96A">
                <a:alpha val="14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71600" y="-182880"/>
            <a:ext cx="6400800" cy="822960"/>
          </a:xfrm>
          <a:prstGeom prst="rect">
            <a:avLst/>
          </a:prstGeom>
          <a:solidFill>
            <a:srgbClr val="C8A96A">
              <a:alpha val="8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160520" y="310896"/>
            <a:ext cx="822960" cy="822960"/>
          </a:xfrm>
          <a:prstGeom prst="roundRect">
            <a:avLst>
              <a:gd name="adj" fmla="val 11111"/>
            </a:avLst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60520" y="393192"/>
            <a:ext cx="822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FFFP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1261872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spc="300" kern="0" dirty="0">
                <a:solidFill>
                  <a:srgbClr val="C8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FREEDOM FRATERNITY PROFESSIONAL</a:t>
            </a:r>
            <a:endParaRPr lang="en-US" sz="750" dirty="0"/>
          </a:p>
        </p:txBody>
      </p:sp>
      <p:sp>
        <p:nvSpPr>
          <p:cNvPr id="9" name="Shape 7"/>
          <p:cNvSpPr/>
          <p:nvPr/>
        </p:nvSpPr>
        <p:spPr>
          <a:xfrm>
            <a:off x="4023360" y="1554480"/>
            <a:ext cx="1097280" cy="0"/>
          </a:xfrm>
          <a:prstGeom prst="line">
            <a:avLst/>
          </a:prstGeom>
          <a:noFill/>
          <a:ln w="12700">
            <a:solidFill>
              <a:srgbClr val="C8A96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664208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Wisdom
</a:t>
            </a:r>
            <a:pPr algn="ctr" indent="0" marL="0">
              <a:buNone/>
            </a:pPr>
            <a:r>
              <a:rPr lang="en-US" sz="40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Meets the Art of </a:t>
            </a:r>
            <a:pPr algn="ctr" indent="0" marL="0">
              <a:buNone/>
            </a:pPr>
            <a:r>
              <a:rPr lang="en-US" sz="4000" i="1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Play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1097280" y="3200400"/>
            <a:ext cx="6949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F0E6">
                    <a:alpha val="6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curated framework of 13 simulation modules for transforming financial education into lived, memorable experience.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023360" y="3785616"/>
            <a:ext cx="1097280" cy="0"/>
          </a:xfrm>
          <a:prstGeom prst="line">
            <a:avLst/>
          </a:prstGeom>
          <a:noFill/>
          <a:ln w="12700">
            <a:solidFill>
              <a:srgbClr val="C8A96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858768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40080" y="4361688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spc="200" kern="0" dirty="0">
                <a:solidFill>
                  <a:srgbClr val="F5F0E6">
                    <a:alpha val="4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MODULES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2606040" y="3858768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5+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2606040" y="4361688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spc="200" kern="0" dirty="0">
                <a:solidFill>
                  <a:srgbClr val="F5F0E6">
                    <a:alpha val="4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CLASSES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4572000" y="3858768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360°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4572000" y="4361688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spc="200" kern="0" dirty="0">
                <a:solidFill>
                  <a:srgbClr val="F5F0E6">
                    <a:alpha val="4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6537960" y="3858768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∞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6537960" y="4361688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spc="200" kern="0" dirty="0">
                <a:solidFill>
                  <a:srgbClr val="F5F0E6">
                    <a:alpha val="4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REPLAY VALUE</a:t>
            </a:r>
            <a:endParaRPr lang="en-US" sz="650" dirty="0"/>
          </a:p>
        </p:txBody>
      </p:sp>
      <p:sp>
        <p:nvSpPr>
          <p:cNvPr id="21" name="Shape 19"/>
          <p:cNvSpPr/>
          <p:nvPr/>
        </p:nvSpPr>
        <p:spPr>
          <a:xfrm>
            <a:off x="0" y="4901184"/>
            <a:ext cx="9144000" cy="242316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0" y="49057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spc="100" kern="0" dirty="0">
                <a:solidFill>
                  <a:srgbClr val="C8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volatilitygame.com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3B2415"/>
          </a:solidFill>
          <a:ln w="12700">
            <a:solidFill>
              <a:srgbClr val="3B241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" y="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dirty="0">
                <a:solidFill>
                  <a:srgbClr val="C8A96A">
                    <a:alpha val="22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182880" y="749808"/>
            <a:ext cx="3108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Tell me and I forget.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i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Teach me and I remember.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i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Involve me and I learn.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182880" y="2231136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200" kern="0" dirty="0">
                <a:solidFill>
                  <a:srgbClr val="C8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BENJAMIN FRANKLIN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256032" y="2697480"/>
            <a:ext cx="2962656" cy="621792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56032" y="2697480"/>
            <a:ext cx="36576" cy="621792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273405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R₁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47472" y="3081528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200" kern="0" dirty="0">
                <a:solidFill>
                  <a:srgbClr val="F5F0E6">
                    <a:alpha val="6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REINVEST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56032" y="3447288"/>
            <a:ext cx="2962656" cy="621792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56032" y="3447288"/>
            <a:ext cx="36576" cy="621792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7472" y="3483864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R₂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47472" y="3831336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200" kern="0" dirty="0">
                <a:solidFill>
                  <a:srgbClr val="F5F0E6">
                    <a:alpha val="6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REBALANCE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256032" y="4197096"/>
            <a:ext cx="2962656" cy="621792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56032" y="4197096"/>
            <a:ext cx="36576" cy="621792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7472" y="4233672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R₃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347472" y="4581144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200" kern="0" dirty="0">
                <a:solidFill>
                  <a:srgbClr val="F5F0E6">
                    <a:alpha val="6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REINVENT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3749040" y="29260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50" b="1" spc="300" kern="0" dirty="0">
                <a:solidFill>
                  <a:srgbClr val="C8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OUR PHILOSOPHY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3749040" y="548640"/>
            <a:ext cx="5120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Financial literacy is not taught —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3749040" y="1024128"/>
            <a:ext cx="51206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is </a:t>
            </a:r>
            <a:pPr indent="0" marL="0">
              <a:buNone/>
            </a:pPr>
            <a:r>
              <a:rPr lang="en-US" sz="2200" i="1" dirty="0">
                <a:solidFill>
                  <a:srgbClr val="8B5E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experienced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3749040" y="1517904"/>
            <a:ext cx="512064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8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Conventional financial education informs. It rarely transforms. At FFFP, we believe the most enduring lessons are those lived through decision, consequence, and reflection — in a safe, structured environment.</a:t>
            </a:r>
            <a:endParaRPr lang="en-US" sz="880" dirty="0"/>
          </a:p>
          <a:p>
            <a:pPr algn="l" indent="0" marL="0">
              <a:buNone/>
            </a:pPr>
            <a:endParaRPr lang="en-US" sz="880" dirty="0"/>
          </a:p>
          <a:p>
            <a:pPr algn="l" indent="0" marL="0">
              <a:buNone/>
            </a:pPr>
            <a:r>
              <a:rPr lang="en-US" sz="88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Volatility Game ecosystem is a portfolio of 13 simulation-based learning modules, each purpose-built to make abstract concepts tangible, repeatable, and deeply intuitive.</a:t>
            </a:r>
            <a:endParaRPr lang="en-US" sz="880" dirty="0"/>
          </a:p>
        </p:txBody>
      </p:sp>
      <p:sp>
        <p:nvSpPr>
          <p:cNvPr id="22" name="Shape 20"/>
          <p:cNvSpPr/>
          <p:nvPr/>
        </p:nvSpPr>
        <p:spPr>
          <a:xfrm>
            <a:off x="3749040" y="3072384"/>
            <a:ext cx="5120640" cy="0"/>
          </a:xfrm>
          <a:prstGeom prst="line">
            <a:avLst/>
          </a:prstGeom>
          <a:noFill/>
          <a:ln w="12700">
            <a:solidFill>
              <a:srgbClr val="C8A96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49040" y="3200400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  Safe Failure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749040" y="3410712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80" dirty="0">
                <a:solidFill>
                  <a:srgbClr val="9A7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Consequence-free simulations where participants build emotional resilience without real money at risk.</a:t>
            </a:r>
            <a:endParaRPr lang="en-US" sz="780" dirty="0"/>
          </a:p>
        </p:txBody>
      </p:sp>
      <p:sp>
        <p:nvSpPr>
          <p:cNvPr id="25" name="Text 23"/>
          <p:cNvSpPr/>
          <p:nvPr/>
        </p:nvSpPr>
        <p:spPr>
          <a:xfrm>
            <a:off x="3749040" y="3785616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  Behavioural Insight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749040" y="3995928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80" dirty="0">
                <a:solidFill>
                  <a:srgbClr val="9A7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Biases surface in real time. Participants experience them directly — then learn to course-correct.</a:t>
            </a:r>
            <a:endParaRPr lang="en-US" sz="780" dirty="0"/>
          </a:p>
        </p:txBody>
      </p:sp>
      <p:sp>
        <p:nvSpPr>
          <p:cNvPr id="27" name="Text 25"/>
          <p:cNvSpPr/>
          <p:nvPr/>
        </p:nvSpPr>
        <p:spPr>
          <a:xfrm>
            <a:off x="3749040" y="4370832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  Data-Driven Discipline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3749040" y="4581144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80" dirty="0">
                <a:solidFill>
                  <a:srgbClr val="9A7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game anchored in real indicators: PE, VIX, G-Sec yields, RSI, Nifty/Gold Ratio.</a:t>
            </a:r>
            <a:endParaRPr lang="en-US" sz="7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E6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3B2415"/>
          </a:solidFill>
          <a:ln w="12700">
            <a:solidFill>
              <a:srgbClr val="3B241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28016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50" b="1" spc="300" kern="0" dirty="0">
                <a:solidFill>
                  <a:srgbClr val="C8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THE MODULE LIBRARY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365760" y="347472"/>
            <a:ext cx="4572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Thirteen Pathways to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754880" y="347472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Financial Mastery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3152" y="1078992"/>
            <a:ext cx="2907792" cy="1682496"/>
          </a:xfrm>
          <a:prstGeom prst="rect">
            <a:avLst/>
          </a:prstGeom>
          <a:solidFill>
            <a:srgbClr val="3B2415"/>
          </a:solidFill>
          <a:ln w="12700">
            <a:solidFill>
              <a:srgbClr val="3B241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" y="1078992"/>
            <a:ext cx="32004" cy="1682496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4592" y="1161288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8B6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01</a:t>
            </a:r>
            <a:endParaRPr lang="en-US" sz="650" dirty="0"/>
          </a:p>
        </p:txBody>
      </p:sp>
      <p:sp>
        <p:nvSpPr>
          <p:cNvPr id="9" name="Text 7"/>
          <p:cNvSpPr/>
          <p:nvPr/>
        </p:nvSpPr>
        <p:spPr>
          <a:xfrm>
            <a:off x="164592" y="1335024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Volatility Game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64592" y="1755648"/>
            <a:ext cx="272491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CDB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flagship simulation. Participants experience how market volatility creates compounding drag, reshapes portfolio outcomes, and triggers emotional decision-making.</a:t>
            </a:r>
            <a:endParaRPr lang="en-US" sz="720" dirty="0"/>
          </a:p>
        </p:txBody>
      </p:sp>
      <p:sp>
        <p:nvSpPr>
          <p:cNvPr id="11" name="Shape 9"/>
          <p:cNvSpPr/>
          <p:nvPr/>
        </p:nvSpPr>
        <p:spPr>
          <a:xfrm>
            <a:off x="164592" y="2542032"/>
            <a:ext cx="502920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4592" y="2542032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740664" y="2542032"/>
            <a:ext cx="790042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40664" y="2542032"/>
            <a:ext cx="79004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Compounding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1603858" y="2542032"/>
            <a:ext cx="672998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603858" y="2542032"/>
            <a:ext cx="67299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Behaviour</a:t>
            </a:r>
            <a:endParaRPr lang="en-US" sz="580" dirty="0"/>
          </a:p>
        </p:txBody>
      </p:sp>
      <p:sp>
        <p:nvSpPr>
          <p:cNvPr id="17" name="Shape 15"/>
          <p:cNvSpPr/>
          <p:nvPr/>
        </p:nvSpPr>
        <p:spPr>
          <a:xfrm>
            <a:off x="3044952" y="1078992"/>
            <a:ext cx="2907792" cy="1682496"/>
          </a:xfrm>
          <a:prstGeom prst="rect">
            <a:avLst/>
          </a:prstGeom>
          <a:solidFill>
            <a:srgbClr val="FDFAF5"/>
          </a:solidFill>
          <a:ln w="12700">
            <a:solidFill>
              <a:srgbClr val="FDFA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044952" y="1078992"/>
            <a:ext cx="32004" cy="1682496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136392" y="1161288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B89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02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3136392" y="1335024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Volatility Game 2.0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136392" y="1755648"/>
            <a:ext cx="272491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edition introducing yield ratios, VIX, and PB-based scenario analysis. Deeper strategic choices — understanding risk, uncertainty, and valuation.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3136392" y="2542032"/>
            <a:ext cx="502920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136392" y="2542032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VIX</a:t>
            </a:r>
            <a:endParaRPr lang="en-US" sz="580" dirty="0"/>
          </a:p>
        </p:txBody>
      </p:sp>
      <p:sp>
        <p:nvSpPr>
          <p:cNvPr id="24" name="Shape 22"/>
          <p:cNvSpPr/>
          <p:nvPr/>
        </p:nvSpPr>
        <p:spPr>
          <a:xfrm>
            <a:off x="3712464" y="2542032"/>
            <a:ext cx="672998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712464" y="2542032"/>
            <a:ext cx="67299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</a:t>
            </a:r>
            <a:endParaRPr lang="en-US" sz="580" dirty="0"/>
          </a:p>
        </p:txBody>
      </p:sp>
      <p:sp>
        <p:nvSpPr>
          <p:cNvPr id="26" name="Shape 24"/>
          <p:cNvSpPr/>
          <p:nvPr/>
        </p:nvSpPr>
        <p:spPr>
          <a:xfrm>
            <a:off x="4458614" y="2542032"/>
            <a:ext cx="614477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458614" y="2542032"/>
            <a:ext cx="614477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</a:t>
            </a:r>
            <a:endParaRPr lang="en-US" sz="580" dirty="0"/>
          </a:p>
        </p:txBody>
      </p:sp>
      <p:sp>
        <p:nvSpPr>
          <p:cNvPr id="28" name="Shape 26"/>
          <p:cNvSpPr/>
          <p:nvPr/>
        </p:nvSpPr>
        <p:spPr>
          <a:xfrm>
            <a:off x="6016752" y="1078992"/>
            <a:ext cx="2907792" cy="1682496"/>
          </a:xfrm>
          <a:prstGeom prst="rect">
            <a:avLst/>
          </a:prstGeom>
          <a:solidFill>
            <a:srgbClr val="FDFAF5"/>
          </a:solidFill>
          <a:ln w="12700">
            <a:solidFill>
              <a:srgbClr val="FDFAF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16752" y="1078992"/>
            <a:ext cx="32004" cy="1682496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08192" y="1161288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B89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03</a:t>
            </a:r>
            <a:endParaRPr lang="en-US" sz="650" dirty="0"/>
          </a:p>
        </p:txBody>
      </p:sp>
      <p:sp>
        <p:nvSpPr>
          <p:cNvPr id="31" name="Text 29"/>
          <p:cNvSpPr/>
          <p:nvPr/>
        </p:nvSpPr>
        <p:spPr>
          <a:xfrm>
            <a:off x="6108192" y="1335024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Asset Allocation Game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108192" y="1755648"/>
            <a:ext cx="272491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construct diversified portfolios across asset classes, learning how allocation — not stock selection — drives long-term risk-adjusted returns.</a:t>
            </a:r>
            <a:endParaRPr lang="en-US" sz="720" dirty="0"/>
          </a:p>
        </p:txBody>
      </p:sp>
      <p:sp>
        <p:nvSpPr>
          <p:cNvPr id="33" name="Shape 31"/>
          <p:cNvSpPr/>
          <p:nvPr/>
        </p:nvSpPr>
        <p:spPr>
          <a:xfrm>
            <a:off x="6108192" y="2542032"/>
            <a:ext cx="790042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108192" y="2542032"/>
            <a:ext cx="79004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Multi-Asset</a:t>
            </a:r>
            <a:endParaRPr lang="en-US" sz="580" dirty="0"/>
          </a:p>
        </p:txBody>
      </p:sp>
      <p:sp>
        <p:nvSpPr>
          <p:cNvPr id="35" name="Shape 33"/>
          <p:cNvSpPr/>
          <p:nvPr/>
        </p:nvSpPr>
        <p:spPr>
          <a:xfrm>
            <a:off x="6971386" y="2542032"/>
            <a:ext cx="1024128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971386" y="2542032"/>
            <a:ext cx="102412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Diversification</a:t>
            </a:r>
            <a:endParaRPr lang="en-US" sz="580" dirty="0"/>
          </a:p>
        </p:txBody>
      </p:sp>
      <p:sp>
        <p:nvSpPr>
          <p:cNvPr id="37" name="Shape 35"/>
          <p:cNvSpPr/>
          <p:nvPr/>
        </p:nvSpPr>
        <p:spPr>
          <a:xfrm>
            <a:off x="8068666" y="2542032"/>
            <a:ext cx="790042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068666" y="2542032"/>
            <a:ext cx="79004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Risk-Return</a:t>
            </a:r>
            <a:endParaRPr lang="en-US" sz="580" dirty="0"/>
          </a:p>
        </p:txBody>
      </p:sp>
      <p:sp>
        <p:nvSpPr>
          <p:cNvPr id="39" name="Shape 37"/>
          <p:cNvSpPr/>
          <p:nvPr/>
        </p:nvSpPr>
        <p:spPr>
          <a:xfrm>
            <a:off x="73152" y="2825496"/>
            <a:ext cx="2907792" cy="1682496"/>
          </a:xfrm>
          <a:prstGeom prst="rect">
            <a:avLst/>
          </a:prstGeom>
          <a:solidFill>
            <a:srgbClr val="FDFAF5"/>
          </a:solidFill>
          <a:ln w="12700">
            <a:solidFill>
              <a:srgbClr val="FDFAF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3152" y="2825496"/>
            <a:ext cx="32004" cy="1682496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64592" y="2907792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B89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04</a:t>
            </a:r>
            <a:endParaRPr lang="en-US" sz="650" dirty="0"/>
          </a:p>
        </p:txBody>
      </p:sp>
      <p:sp>
        <p:nvSpPr>
          <p:cNvPr id="42" name="Text 40"/>
          <p:cNvSpPr/>
          <p:nvPr/>
        </p:nvSpPr>
        <p:spPr>
          <a:xfrm>
            <a:off x="164592" y="3081528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Asset Allocation 2.0</a:t>
            </a:r>
            <a:endParaRPr lang="en-US" sz="1050" dirty="0"/>
          </a:p>
        </p:txBody>
      </p:sp>
      <p:sp>
        <p:nvSpPr>
          <p:cNvPr id="43" name="Text 41"/>
          <p:cNvSpPr/>
          <p:nvPr/>
        </p:nvSpPr>
        <p:spPr>
          <a:xfrm>
            <a:off x="164592" y="3502152"/>
            <a:ext cx="272491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Focused on the Nifty–Gold Ratio as a real-time allocation signal. Participants rotate between equity and gold based on market cycles.</a:t>
            </a:r>
            <a:endParaRPr lang="en-US" sz="720" dirty="0"/>
          </a:p>
        </p:txBody>
      </p:sp>
      <p:sp>
        <p:nvSpPr>
          <p:cNvPr id="44" name="Shape 42"/>
          <p:cNvSpPr/>
          <p:nvPr/>
        </p:nvSpPr>
        <p:spPr>
          <a:xfrm>
            <a:off x="164592" y="4288536"/>
            <a:ext cx="731520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64592" y="4288536"/>
            <a:ext cx="7315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Nifty/Gold</a:t>
            </a:r>
            <a:endParaRPr lang="en-US" sz="580" dirty="0"/>
          </a:p>
        </p:txBody>
      </p:sp>
      <p:sp>
        <p:nvSpPr>
          <p:cNvPr id="46" name="Shape 44"/>
          <p:cNvSpPr/>
          <p:nvPr/>
        </p:nvSpPr>
        <p:spPr>
          <a:xfrm>
            <a:off x="969264" y="4288536"/>
            <a:ext cx="790042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69264" y="4288536"/>
            <a:ext cx="79004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Rebalancing</a:t>
            </a:r>
            <a:endParaRPr lang="en-US" sz="580" dirty="0"/>
          </a:p>
        </p:txBody>
      </p:sp>
      <p:sp>
        <p:nvSpPr>
          <p:cNvPr id="48" name="Shape 46"/>
          <p:cNvSpPr/>
          <p:nvPr/>
        </p:nvSpPr>
        <p:spPr>
          <a:xfrm>
            <a:off x="1832458" y="4288536"/>
            <a:ext cx="502920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832458" y="4288536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Cycles</a:t>
            </a:r>
            <a:endParaRPr lang="en-US" sz="580" dirty="0"/>
          </a:p>
        </p:txBody>
      </p:sp>
      <p:sp>
        <p:nvSpPr>
          <p:cNvPr id="50" name="Shape 48"/>
          <p:cNvSpPr/>
          <p:nvPr/>
        </p:nvSpPr>
        <p:spPr>
          <a:xfrm>
            <a:off x="3044952" y="2825496"/>
            <a:ext cx="2907792" cy="1682496"/>
          </a:xfrm>
          <a:prstGeom prst="rect">
            <a:avLst/>
          </a:prstGeom>
          <a:solidFill>
            <a:srgbClr val="3B2415"/>
          </a:solidFill>
          <a:ln w="12700">
            <a:solidFill>
              <a:srgbClr val="3B2415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044952" y="2825496"/>
            <a:ext cx="32004" cy="1682496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136392" y="2907792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8B6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05</a:t>
            </a:r>
            <a:endParaRPr lang="en-US" sz="650" dirty="0"/>
          </a:p>
        </p:txBody>
      </p:sp>
      <p:sp>
        <p:nvSpPr>
          <p:cNvPr id="53" name="Text 51"/>
          <p:cNvSpPr/>
          <p:nvPr/>
        </p:nvSpPr>
        <p:spPr>
          <a:xfrm>
            <a:off x="3136392" y="3081528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Debt Volatility Game</a:t>
            </a:r>
            <a:endParaRPr lang="en-US" sz="1050" dirty="0"/>
          </a:p>
        </p:txBody>
      </p:sp>
      <p:sp>
        <p:nvSpPr>
          <p:cNvPr id="54" name="Text 52"/>
          <p:cNvSpPr/>
          <p:nvPr/>
        </p:nvSpPr>
        <p:spPr>
          <a:xfrm>
            <a:off x="3136392" y="3502152"/>
            <a:ext cx="272491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CDB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 is not risk-free. This module exposes interest rate, credit, and reinvestment risk through macro indicators including G-Sec yields and inflation.</a:t>
            </a:r>
            <a:endParaRPr lang="en-US" sz="720" dirty="0"/>
          </a:p>
        </p:txBody>
      </p:sp>
      <p:sp>
        <p:nvSpPr>
          <p:cNvPr id="55" name="Shape 53"/>
          <p:cNvSpPr/>
          <p:nvPr/>
        </p:nvSpPr>
        <p:spPr>
          <a:xfrm>
            <a:off x="3136392" y="4288536"/>
            <a:ext cx="848563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3136392" y="4288536"/>
            <a:ext cx="848563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Income</a:t>
            </a:r>
            <a:endParaRPr lang="en-US" sz="580" dirty="0"/>
          </a:p>
        </p:txBody>
      </p:sp>
      <p:sp>
        <p:nvSpPr>
          <p:cNvPr id="57" name="Shape 55"/>
          <p:cNvSpPr/>
          <p:nvPr/>
        </p:nvSpPr>
        <p:spPr>
          <a:xfrm>
            <a:off x="4058107" y="4288536"/>
            <a:ext cx="790042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4058107" y="4288536"/>
            <a:ext cx="79004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G-Sec Yield</a:t>
            </a:r>
            <a:endParaRPr lang="en-US" sz="580" dirty="0"/>
          </a:p>
        </p:txBody>
      </p:sp>
      <p:sp>
        <p:nvSpPr>
          <p:cNvPr id="59" name="Shape 57"/>
          <p:cNvSpPr/>
          <p:nvPr/>
        </p:nvSpPr>
        <p:spPr>
          <a:xfrm>
            <a:off x="4921301" y="4288536"/>
            <a:ext cx="502920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921301" y="4288536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</a:t>
            </a:r>
            <a:endParaRPr lang="en-US" sz="580" dirty="0"/>
          </a:p>
        </p:txBody>
      </p:sp>
      <p:sp>
        <p:nvSpPr>
          <p:cNvPr id="61" name="Shape 59"/>
          <p:cNvSpPr/>
          <p:nvPr/>
        </p:nvSpPr>
        <p:spPr>
          <a:xfrm>
            <a:off x="6016752" y="2825496"/>
            <a:ext cx="2907792" cy="1682496"/>
          </a:xfrm>
          <a:prstGeom prst="rect">
            <a:avLst/>
          </a:prstGeom>
          <a:solidFill>
            <a:srgbClr val="FDFAF5"/>
          </a:solidFill>
          <a:ln w="12700">
            <a:solidFill>
              <a:srgbClr val="FDFAF5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6016752" y="2825496"/>
            <a:ext cx="32004" cy="1682496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108192" y="2907792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B89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06</a:t>
            </a:r>
            <a:endParaRPr lang="en-US" sz="650" dirty="0"/>
          </a:p>
        </p:txBody>
      </p:sp>
      <p:sp>
        <p:nvSpPr>
          <p:cNvPr id="64" name="Text 62"/>
          <p:cNvSpPr/>
          <p:nvPr/>
        </p:nvSpPr>
        <p:spPr>
          <a:xfrm>
            <a:off x="6108192" y="3081528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Technical Analysis Game</a:t>
            </a:r>
            <a:endParaRPr lang="en-US" sz="1050" dirty="0"/>
          </a:p>
        </p:txBody>
      </p:sp>
      <p:sp>
        <p:nvSpPr>
          <p:cNvPr id="65" name="Text 63"/>
          <p:cNvSpPr/>
          <p:nvPr/>
        </p:nvSpPr>
        <p:spPr>
          <a:xfrm>
            <a:off x="6108192" y="3502152"/>
            <a:ext cx="272491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disciplined intro to quantitative trend analysis using EMAs and RSI. Participants make simulated entry/exit decisions with probability-based thinking.</a:t>
            </a:r>
            <a:endParaRPr lang="en-US" sz="720" dirty="0"/>
          </a:p>
        </p:txBody>
      </p:sp>
      <p:sp>
        <p:nvSpPr>
          <p:cNvPr id="66" name="Shape 64"/>
          <p:cNvSpPr/>
          <p:nvPr/>
        </p:nvSpPr>
        <p:spPr>
          <a:xfrm>
            <a:off x="6108192" y="4288536"/>
            <a:ext cx="502920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108192" y="4288536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</a:t>
            </a:r>
            <a:endParaRPr lang="en-US" sz="580" dirty="0"/>
          </a:p>
        </p:txBody>
      </p:sp>
      <p:sp>
        <p:nvSpPr>
          <p:cNvPr id="68" name="Shape 66"/>
          <p:cNvSpPr/>
          <p:nvPr/>
        </p:nvSpPr>
        <p:spPr>
          <a:xfrm>
            <a:off x="6684264" y="4288536"/>
            <a:ext cx="502920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6684264" y="4288536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RSI</a:t>
            </a:r>
            <a:endParaRPr lang="en-US" sz="580" dirty="0"/>
          </a:p>
        </p:txBody>
      </p:sp>
      <p:sp>
        <p:nvSpPr>
          <p:cNvPr id="70" name="Shape 68"/>
          <p:cNvSpPr/>
          <p:nvPr/>
        </p:nvSpPr>
        <p:spPr>
          <a:xfrm>
            <a:off x="7260336" y="4288536"/>
            <a:ext cx="502920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7260336" y="4288536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</a:t>
            </a:r>
            <a:endParaRPr lang="en-US" sz="5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E6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B2415"/>
          </a:solidFill>
          <a:ln w="12700">
            <a:solidFill>
              <a:srgbClr val="3B241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2801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300" kern="0" dirty="0">
                <a:solidFill>
                  <a:srgbClr val="C8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MODULE LIBRARY CONTINUED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4206240" y="12801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spc="200" kern="0" dirty="0">
                <a:solidFill>
                  <a:srgbClr val="F5F0E6">
                    <a:alpha val="5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FREEDOM FRATERNITY PROFESSIONAL</a:t>
            </a:r>
            <a:endParaRPr lang="en-US" sz="650" dirty="0"/>
          </a:p>
        </p:txBody>
      </p:sp>
      <p:sp>
        <p:nvSpPr>
          <p:cNvPr id="5" name="Shape 3"/>
          <p:cNvSpPr/>
          <p:nvPr/>
        </p:nvSpPr>
        <p:spPr>
          <a:xfrm>
            <a:off x="73152" y="576072"/>
            <a:ext cx="2907792" cy="1444752"/>
          </a:xfrm>
          <a:prstGeom prst="rect">
            <a:avLst/>
          </a:prstGeom>
          <a:solidFill>
            <a:srgbClr val="FDFAF5"/>
          </a:solidFill>
          <a:ln w="12700">
            <a:solidFill>
              <a:srgbClr val="FDFA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" y="576072"/>
            <a:ext cx="32004" cy="1444752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64592" y="658368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B89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07</a:t>
            </a:r>
            <a:endParaRPr lang="en-US" sz="650" dirty="0"/>
          </a:p>
        </p:txBody>
      </p:sp>
      <p:sp>
        <p:nvSpPr>
          <p:cNvPr id="8" name="Text 6"/>
          <p:cNvSpPr/>
          <p:nvPr/>
        </p:nvSpPr>
        <p:spPr>
          <a:xfrm>
            <a:off x="164592" y="832104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Fundamental Analysis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64592" y="1252728"/>
            <a:ext cx="2724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elimination-based stock selection framework. Participants analyse financial metrics to filter quality from quantity — objective, data-driven investing.</a:t>
            </a:r>
            <a:endParaRPr lang="en-US" sz="720" dirty="0"/>
          </a:p>
        </p:txBody>
      </p:sp>
      <p:sp>
        <p:nvSpPr>
          <p:cNvPr id="10" name="Shape 8"/>
          <p:cNvSpPr/>
          <p:nvPr/>
        </p:nvSpPr>
        <p:spPr>
          <a:xfrm>
            <a:off x="164592" y="1801368"/>
            <a:ext cx="1024128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64592" y="1801368"/>
            <a:ext cx="102412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Selection</a:t>
            </a:r>
            <a:endParaRPr lang="en-US" sz="580" dirty="0"/>
          </a:p>
        </p:txBody>
      </p:sp>
      <p:sp>
        <p:nvSpPr>
          <p:cNvPr id="12" name="Shape 10"/>
          <p:cNvSpPr/>
          <p:nvPr/>
        </p:nvSpPr>
        <p:spPr>
          <a:xfrm>
            <a:off x="1261872" y="1801368"/>
            <a:ext cx="848563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61872" y="1801368"/>
            <a:ext cx="848563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</a:t>
            </a:r>
            <a:endParaRPr lang="en-US" sz="580" dirty="0"/>
          </a:p>
        </p:txBody>
      </p:sp>
      <p:sp>
        <p:nvSpPr>
          <p:cNvPr id="14" name="Shape 12"/>
          <p:cNvSpPr/>
          <p:nvPr/>
        </p:nvSpPr>
        <p:spPr>
          <a:xfrm>
            <a:off x="2183587" y="1801368"/>
            <a:ext cx="502920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183587" y="1801368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580" dirty="0"/>
          </a:p>
        </p:txBody>
      </p:sp>
      <p:sp>
        <p:nvSpPr>
          <p:cNvPr id="16" name="Shape 14"/>
          <p:cNvSpPr/>
          <p:nvPr/>
        </p:nvSpPr>
        <p:spPr>
          <a:xfrm>
            <a:off x="3044952" y="576072"/>
            <a:ext cx="2907792" cy="1444752"/>
          </a:xfrm>
          <a:prstGeom prst="rect">
            <a:avLst/>
          </a:prstGeom>
          <a:solidFill>
            <a:srgbClr val="FDFAF5"/>
          </a:solidFill>
          <a:ln w="12700">
            <a:solidFill>
              <a:srgbClr val="FDFA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44952" y="576072"/>
            <a:ext cx="32004" cy="1444752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136392" y="658368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B89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08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3136392" y="832104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Vision Game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136392" y="1252728"/>
            <a:ext cx="2724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team alignment exercise. Participants collaboratively define shared priorities and strategic outcomes, developing purpose-driven decision-making frameworks.</a:t>
            </a:r>
            <a:endParaRPr lang="en-US" sz="720" dirty="0"/>
          </a:p>
        </p:txBody>
      </p:sp>
      <p:sp>
        <p:nvSpPr>
          <p:cNvPr id="21" name="Shape 19"/>
          <p:cNvSpPr/>
          <p:nvPr/>
        </p:nvSpPr>
        <p:spPr>
          <a:xfrm>
            <a:off x="3136392" y="1801368"/>
            <a:ext cx="907085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136392" y="1801368"/>
            <a:ext cx="907085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Building</a:t>
            </a:r>
            <a:endParaRPr lang="en-US" sz="580" dirty="0"/>
          </a:p>
        </p:txBody>
      </p:sp>
      <p:sp>
        <p:nvSpPr>
          <p:cNvPr id="23" name="Shape 21"/>
          <p:cNvSpPr/>
          <p:nvPr/>
        </p:nvSpPr>
        <p:spPr>
          <a:xfrm>
            <a:off x="4116629" y="1801368"/>
            <a:ext cx="502920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116629" y="1801368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580" dirty="0"/>
          </a:p>
        </p:txBody>
      </p:sp>
      <p:sp>
        <p:nvSpPr>
          <p:cNvPr id="25" name="Shape 23"/>
          <p:cNvSpPr/>
          <p:nvPr/>
        </p:nvSpPr>
        <p:spPr>
          <a:xfrm>
            <a:off x="4692701" y="1801368"/>
            <a:ext cx="614477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92701" y="1801368"/>
            <a:ext cx="614477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</a:t>
            </a:r>
            <a:endParaRPr lang="en-US" sz="580" dirty="0"/>
          </a:p>
        </p:txBody>
      </p:sp>
      <p:sp>
        <p:nvSpPr>
          <p:cNvPr id="27" name="Shape 25"/>
          <p:cNvSpPr/>
          <p:nvPr/>
        </p:nvSpPr>
        <p:spPr>
          <a:xfrm>
            <a:off x="6016752" y="576072"/>
            <a:ext cx="2907792" cy="1444752"/>
          </a:xfrm>
          <a:prstGeom prst="rect">
            <a:avLst/>
          </a:prstGeom>
          <a:solidFill>
            <a:srgbClr val="3B2415"/>
          </a:solidFill>
          <a:ln w="12700">
            <a:solidFill>
              <a:srgbClr val="3B241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016752" y="576072"/>
            <a:ext cx="32004" cy="1444752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108192" y="658368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8B6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09</a:t>
            </a:r>
            <a:endParaRPr lang="en-US" sz="650" dirty="0"/>
          </a:p>
        </p:txBody>
      </p:sp>
      <p:sp>
        <p:nvSpPr>
          <p:cNvPr id="30" name="Text 28"/>
          <p:cNvSpPr/>
          <p:nvPr/>
        </p:nvSpPr>
        <p:spPr>
          <a:xfrm>
            <a:off x="6108192" y="832104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Options &amp; Derivatives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6108192" y="1252728"/>
            <a:ext cx="2724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CDB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simulation of hedging, arbitrage, and option writing. Participants develop practical intuition around derivatives as risk management tools — not speculation.</a:t>
            </a:r>
            <a:endParaRPr lang="en-US" sz="720" dirty="0"/>
          </a:p>
        </p:txBody>
      </p:sp>
      <p:sp>
        <p:nvSpPr>
          <p:cNvPr id="32" name="Shape 30"/>
          <p:cNvSpPr/>
          <p:nvPr/>
        </p:nvSpPr>
        <p:spPr>
          <a:xfrm>
            <a:off x="6108192" y="1801368"/>
            <a:ext cx="555955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108192" y="1801368"/>
            <a:ext cx="555955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</a:t>
            </a:r>
            <a:endParaRPr lang="en-US" sz="580" dirty="0"/>
          </a:p>
        </p:txBody>
      </p:sp>
      <p:sp>
        <p:nvSpPr>
          <p:cNvPr id="34" name="Shape 32"/>
          <p:cNvSpPr/>
          <p:nvPr/>
        </p:nvSpPr>
        <p:spPr>
          <a:xfrm>
            <a:off x="6737299" y="1801368"/>
            <a:ext cx="555955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737299" y="1801368"/>
            <a:ext cx="555955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Hedging</a:t>
            </a:r>
            <a:endParaRPr lang="en-US" sz="580" dirty="0"/>
          </a:p>
        </p:txBody>
      </p:sp>
      <p:sp>
        <p:nvSpPr>
          <p:cNvPr id="36" name="Shape 34"/>
          <p:cNvSpPr/>
          <p:nvPr/>
        </p:nvSpPr>
        <p:spPr>
          <a:xfrm>
            <a:off x="7366406" y="1801368"/>
            <a:ext cx="672998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66406" y="1801368"/>
            <a:ext cx="67299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Arbitrage</a:t>
            </a:r>
            <a:endParaRPr lang="en-US" sz="580" dirty="0"/>
          </a:p>
        </p:txBody>
      </p:sp>
      <p:sp>
        <p:nvSpPr>
          <p:cNvPr id="38" name="Shape 36"/>
          <p:cNvSpPr/>
          <p:nvPr/>
        </p:nvSpPr>
        <p:spPr>
          <a:xfrm>
            <a:off x="73152" y="2093976"/>
            <a:ext cx="2907792" cy="1444752"/>
          </a:xfrm>
          <a:prstGeom prst="rect">
            <a:avLst/>
          </a:prstGeom>
          <a:solidFill>
            <a:srgbClr val="FDFAF5"/>
          </a:solidFill>
          <a:ln w="12700">
            <a:solidFill>
              <a:srgbClr val="FDFAF5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73152" y="2093976"/>
            <a:ext cx="32004" cy="1444752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64592" y="2176272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B89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650" dirty="0"/>
          </a:p>
        </p:txBody>
      </p:sp>
      <p:sp>
        <p:nvSpPr>
          <p:cNvPr id="41" name="Text 39"/>
          <p:cNvSpPr/>
          <p:nvPr/>
        </p:nvSpPr>
        <p:spPr>
          <a:xfrm>
            <a:off x="164592" y="2350008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MF Ratio Analysis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164592" y="2770632"/>
            <a:ext cx="2724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Scheme evaluation using Sharpe, Sortino, Beta, and Jensen's Alpha. Enables MFDs to match fund quality to client risk profiles with an objective process.</a:t>
            </a:r>
            <a:endParaRPr lang="en-US" sz="720" dirty="0"/>
          </a:p>
        </p:txBody>
      </p:sp>
      <p:sp>
        <p:nvSpPr>
          <p:cNvPr id="43" name="Shape 41"/>
          <p:cNvSpPr/>
          <p:nvPr/>
        </p:nvSpPr>
        <p:spPr>
          <a:xfrm>
            <a:off x="164592" y="3319272"/>
            <a:ext cx="502920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64592" y="3319272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Sharpe</a:t>
            </a:r>
            <a:endParaRPr lang="en-US" sz="580" dirty="0"/>
          </a:p>
        </p:txBody>
      </p:sp>
      <p:sp>
        <p:nvSpPr>
          <p:cNvPr id="45" name="Shape 43"/>
          <p:cNvSpPr/>
          <p:nvPr/>
        </p:nvSpPr>
        <p:spPr>
          <a:xfrm>
            <a:off x="740664" y="3319272"/>
            <a:ext cx="614477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40664" y="3319272"/>
            <a:ext cx="614477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MFD Tool</a:t>
            </a:r>
            <a:endParaRPr lang="en-US" sz="580" dirty="0"/>
          </a:p>
        </p:txBody>
      </p:sp>
      <p:sp>
        <p:nvSpPr>
          <p:cNvPr id="47" name="Shape 45"/>
          <p:cNvSpPr/>
          <p:nvPr/>
        </p:nvSpPr>
        <p:spPr>
          <a:xfrm>
            <a:off x="1428293" y="3319272"/>
            <a:ext cx="907085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428293" y="3319272"/>
            <a:ext cx="907085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Risk-Adjusted</a:t>
            </a:r>
            <a:endParaRPr lang="en-US" sz="580" dirty="0"/>
          </a:p>
        </p:txBody>
      </p:sp>
      <p:sp>
        <p:nvSpPr>
          <p:cNvPr id="49" name="Shape 47"/>
          <p:cNvSpPr/>
          <p:nvPr/>
        </p:nvSpPr>
        <p:spPr>
          <a:xfrm>
            <a:off x="3044952" y="2093976"/>
            <a:ext cx="2907792" cy="1444752"/>
          </a:xfrm>
          <a:prstGeom prst="rect">
            <a:avLst/>
          </a:prstGeom>
          <a:solidFill>
            <a:srgbClr val="FDFAF5"/>
          </a:solidFill>
          <a:ln w="12700">
            <a:solidFill>
              <a:srgbClr val="FDFAF5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044952" y="2093976"/>
            <a:ext cx="32004" cy="1444752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136392" y="2176272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B89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11</a:t>
            </a:r>
            <a:endParaRPr lang="en-US" sz="650" dirty="0"/>
          </a:p>
        </p:txBody>
      </p:sp>
      <p:sp>
        <p:nvSpPr>
          <p:cNvPr id="52" name="Text 50"/>
          <p:cNvSpPr/>
          <p:nvPr/>
        </p:nvSpPr>
        <p:spPr>
          <a:xfrm>
            <a:off x="3136392" y="2350008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Personal Finance Story</a:t>
            </a:r>
            <a:endParaRPr lang="en-US" sz="1050" dirty="0"/>
          </a:p>
        </p:txBody>
      </p:sp>
      <p:sp>
        <p:nvSpPr>
          <p:cNvPr id="53" name="Text 51"/>
          <p:cNvSpPr/>
          <p:nvPr/>
        </p:nvSpPr>
        <p:spPr>
          <a:xfrm>
            <a:off x="3136392" y="2770632"/>
            <a:ext cx="2724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financial challenges as lived narratives. Participants analyse decisions embedded in relatable stories — dramatically improving retention and client conversations.</a:t>
            </a:r>
            <a:endParaRPr lang="en-US" sz="720" dirty="0"/>
          </a:p>
        </p:txBody>
      </p:sp>
      <p:sp>
        <p:nvSpPr>
          <p:cNvPr id="54" name="Shape 52"/>
          <p:cNvSpPr/>
          <p:nvPr/>
        </p:nvSpPr>
        <p:spPr>
          <a:xfrm>
            <a:off x="3136392" y="3319272"/>
            <a:ext cx="848563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3136392" y="3319272"/>
            <a:ext cx="848563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Storytelling</a:t>
            </a:r>
            <a:endParaRPr lang="en-US" sz="580" dirty="0"/>
          </a:p>
        </p:txBody>
      </p:sp>
      <p:sp>
        <p:nvSpPr>
          <p:cNvPr id="56" name="Shape 54"/>
          <p:cNvSpPr/>
          <p:nvPr/>
        </p:nvSpPr>
        <p:spPr>
          <a:xfrm>
            <a:off x="4058107" y="3319272"/>
            <a:ext cx="731520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058107" y="3319272"/>
            <a:ext cx="7315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Goals</a:t>
            </a:r>
            <a:endParaRPr lang="en-US" sz="580" dirty="0"/>
          </a:p>
        </p:txBody>
      </p:sp>
      <p:sp>
        <p:nvSpPr>
          <p:cNvPr id="58" name="Shape 56"/>
          <p:cNvSpPr/>
          <p:nvPr/>
        </p:nvSpPr>
        <p:spPr>
          <a:xfrm>
            <a:off x="4862779" y="3319272"/>
            <a:ext cx="672998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4862779" y="3319272"/>
            <a:ext cx="67299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</a:t>
            </a:r>
            <a:endParaRPr lang="en-US" sz="580" dirty="0"/>
          </a:p>
        </p:txBody>
      </p:sp>
      <p:sp>
        <p:nvSpPr>
          <p:cNvPr id="60" name="Shape 58"/>
          <p:cNvSpPr/>
          <p:nvPr/>
        </p:nvSpPr>
        <p:spPr>
          <a:xfrm>
            <a:off x="6016752" y="2093976"/>
            <a:ext cx="2907792" cy="1444752"/>
          </a:xfrm>
          <a:prstGeom prst="rect">
            <a:avLst/>
          </a:prstGeom>
          <a:solidFill>
            <a:srgbClr val="FDFAF5"/>
          </a:solidFill>
          <a:ln w="12700">
            <a:solidFill>
              <a:srgbClr val="FDFAF5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6016752" y="2093976"/>
            <a:ext cx="32004" cy="1444752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6108192" y="2176272"/>
            <a:ext cx="2770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B89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12</a:t>
            </a:r>
            <a:endParaRPr lang="en-US" sz="650" dirty="0"/>
          </a:p>
        </p:txBody>
      </p:sp>
      <p:sp>
        <p:nvSpPr>
          <p:cNvPr id="63" name="Text 61"/>
          <p:cNvSpPr/>
          <p:nvPr/>
        </p:nvSpPr>
        <p:spPr>
          <a:xfrm>
            <a:off x="6108192" y="2350008"/>
            <a:ext cx="27249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Random Word Game</a:t>
            </a:r>
            <a:endParaRPr lang="en-US" sz="1050" dirty="0"/>
          </a:p>
        </p:txBody>
      </p:sp>
      <p:sp>
        <p:nvSpPr>
          <p:cNvPr id="64" name="Text 62"/>
          <p:cNvSpPr/>
          <p:nvPr/>
        </p:nvSpPr>
        <p:spPr>
          <a:xfrm>
            <a:off x="6108192" y="2770632"/>
            <a:ext cx="2724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Energising group activity strengthening conceptual fluency through creative word-concept association. Fosters lateral thinking and collaborative engagement.</a:t>
            </a:r>
            <a:endParaRPr lang="en-US" sz="720" dirty="0"/>
          </a:p>
        </p:txBody>
      </p:sp>
      <p:sp>
        <p:nvSpPr>
          <p:cNvPr id="65" name="Shape 63"/>
          <p:cNvSpPr/>
          <p:nvPr/>
        </p:nvSpPr>
        <p:spPr>
          <a:xfrm>
            <a:off x="6108192" y="3319272"/>
            <a:ext cx="1024128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6108192" y="3319272"/>
            <a:ext cx="102412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Fluency</a:t>
            </a:r>
            <a:endParaRPr lang="en-US" sz="580" dirty="0"/>
          </a:p>
        </p:txBody>
      </p:sp>
      <p:sp>
        <p:nvSpPr>
          <p:cNvPr id="67" name="Shape 65"/>
          <p:cNvSpPr/>
          <p:nvPr/>
        </p:nvSpPr>
        <p:spPr>
          <a:xfrm>
            <a:off x="7205472" y="3319272"/>
            <a:ext cx="614477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7205472" y="3319272"/>
            <a:ext cx="614477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</a:t>
            </a:r>
            <a:endParaRPr lang="en-US" sz="580" dirty="0"/>
          </a:p>
        </p:txBody>
      </p:sp>
      <p:sp>
        <p:nvSpPr>
          <p:cNvPr id="69" name="Shape 67"/>
          <p:cNvSpPr/>
          <p:nvPr/>
        </p:nvSpPr>
        <p:spPr>
          <a:xfrm>
            <a:off x="7893101" y="3319272"/>
            <a:ext cx="502920" cy="155448"/>
          </a:xfrm>
          <a:prstGeom prst="rect">
            <a:avLst/>
          </a:prstGeom>
          <a:solidFill>
            <a:srgbClr val="EEE4D4"/>
          </a:solidFill>
          <a:ln w="12700">
            <a:solidFill>
              <a:srgbClr val="EEE4D4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7893101" y="3319272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</a:t>
            </a:r>
            <a:endParaRPr lang="en-US" sz="580" dirty="0"/>
          </a:p>
        </p:txBody>
      </p:sp>
      <p:sp>
        <p:nvSpPr>
          <p:cNvPr id="71" name="Shape 69"/>
          <p:cNvSpPr/>
          <p:nvPr/>
        </p:nvSpPr>
        <p:spPr>
          <a:xfrm>
            <a:off x="2377440" y="3611880"/>
            <a:ext cx="4389120" cy="1444752"/>
          </a:xfrm>
          <a:prstGeom prst="rect">
            <a:avLst/>
          </a:prstGeom>
          <a:solidFill>
            <a:srgbClr val="3B2415"/>
          </a:solidFill>
          <a:ln w="12700">
            <a:solidFill>
              <a:srgbClr val="3B2415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2377440" y="3611880"/>
            <a:ext cx="32004" cy="1444752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2468880" y="3694176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200" kern="0" dirty="0">
                <a:solidFill>
                  <a:srgbClr val="8B6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13</a:t>
            </a:r>
            <a:endParaRPr lang="en-US" sz="650" dirty="0"/>
          </a:p>
        </p:txBody>
      </p:sp>
      <p:sp>
        <p:nvSpPr>
          <p:cNvPr id="74" name="Text 72"/>
          <p:cNvSpPr/>
          <p:nvPr/>
        </p:nvSpPr>
        <p:spPr>
          <a:xfrm>
            <a:off x="2468880" y="3867912"/>
            <a:ext cx="4206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Financial Planning Matrix</a:t>
            </a:r>
            <a:endParaRPr lang="en-US" sz="1050" dirty="0"/>
          </a:p>
        </p:txBody>
      </p:sp>
      <p:sp>
        <p:nvSpPr>
          <p:cNvPr id="75" name="Text 73"/>
          <p:cNvSpPr/>
          <p:nvPr/>
        </p:nvSpPr>
        <p:spPr>
          <a:xfrm>
            <a:off x="2468880" y="4288536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" dirty="0">
                <a:solidFill>
                  <a:srgbClr val="CDB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structured risk profiling and life-goal assessment framework evaluating readiness across education, retirement, income stability, and risk capacity.</a:t>
            </a:r>
            <a:endParaRPr lang="en-US" sz="720" dirty="0"/>
          </a:p>
        </p:txBody>
      </p:sp>
      <p:sp>
        <p:nvSpPr>
          <p:cNvPr id="76" name="Shape 74"/>
          <p:cNvSpPr/>
          <p:nvPr/>
        </p:nvSpPr>
        <p:spPr>
          <a:xfrm>
            <a:off x="2468880" y="4837176"/>
            <a:ext cx="614477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2468880" y="4837176"/>
            <a:ext cx="614477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</a:t>
            </a:r>
            <a:endParaRPr lang="en-US" sz="580" dirty="0"/>
          </a:p>
        </p:txBody>
      </p:sp>
      <p:sp>
        <p:nvSpPr>
          <p:cNvPr id="78" name="Shape 76"/>
          <p:cNvSpPr/>
          <p:nvPr/>
        </p:nvSpPr>
        <p:spPr>
          <a:xfrm>
            <a:off x="3156509" y="4837176"/>
            <a:ext cx="848563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3156509" y="4837176"/>
            <a:ext cx="848563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Profile</a:t>
            </a:r>
            <a:endParaRPr lang="en-US" sz="580" dirty="0"/>
          </a:p>
        </p:txBody>
      </p:sp>
      <p:sp>
        <p:nvSpPr>
          <p:cNvPr id="80" name="Shape 78"/>
          <p:cNvSpPr/>
          <p:nvPr/>
        </p:nvSpPr>
        <p:spPr>
          <a:xfrm>
            <a:off x="4078224" y="4837176"/>
            <a:ext cx="731520" cy="155448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4078224" y="4837176"/>
            <a:ext cx="7315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Goals</a:t>
            </a:r>
            <a:endParaRPr lang="en-US" sz="5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E6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300" kern="0" dirty="0">
                <a:solidFill>
                  <a:srgbClr val="C8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WHO THIS IS FOR</a:t>
            </a:r>
            <a:endParaRPr lang="en-US" sz="6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for Every Educator, Distributor &amp; Institution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023360" y="1152144"/>
            <a:ext cx="1097280" cy="0"/>
          </a:xfrm>
          <a:prstGeom prst="line">
            <a:avLst/>
          </a:prstGeom>
          <a:noFill/>
          <a:ln w="12700">
            <a:solidFill>
              <a:srgbClr val="C8A96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28600" y="1298448"/>
            <a:ext cx="2743200" cy="3493008"/>
          </a:xfrm>
          <a:prstGeom prst="rect">
            <a:avLst/>
          </a:prstGeom>
          <a:solidFill>
            <a:srgbClr val="FDFAF5"/>
          </a:solidFill>
          <a:ln w="12700">
            <a:solidFill>
              <a:srgbClr val="E8DED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28600" y="4745736"/>
            <a:ext cx="2743200" cy="45720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3192" y="1444752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🎓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93192" y="1920240"/>
            <a:ext cx="2468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Educational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Institutions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93192" y="2487168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departments, business schools, and management programmes bridging textbook theory and market reality.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393192" y="3364992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B-Schools &amp; Commerce Colleges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93192" y="3648456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CA / CFA / CFP Programmes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393192" y="3931920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Economics &amp; Finance Departments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393192" y="4215384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Student Investment Clubs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3200400" y="1298448"/>
            <a:ext cx="2743200" cy="3493008"/>
          </a:xfrm>
          <a:prstGeom prst="rect">
            <a:avLst/>
          </a:prstGeom>
          <a:solidFill>
            <a:srgbClr val="FDFAF5"/>
          </a:solidFill>
          <a:ln w="12700">
            <a:solidFill>
              <a:srgbClr val="E8DED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00400" y="4745736"/>
            <a:ext cx="2743200" cy="45720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64992" y="1444752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📊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364992" y="1920240"/>
            <a:ext cx="2468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MFDs &amp;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Investor Groups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364992" y="2487168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 fund distributors and wealth managers elevating client conversations and differentiating through education.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3364992" y="3364992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AMFI Registered MFDs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364992" y="3648456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Independent Financial Advisors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364992" y="3931920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Investor Awareness Programmes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364992" y="4215384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SIP &amp; Goal-Based Investor Clubs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6172200" y="1298448"/>
            <a:ext cx="2743200" cy="3493008"/>
          </a:xfrm>
          <a:prstGeom prst="rect">
            <a:avLst/>
          </a:prstGeom>
          <a:solidFill>
            <a:srgbClr val="FDFAF5"/>
          </a:solidFill>
          <a:ln w="12700">
            <a:solidFill>
              <a:srgbClr val="E8DED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172200" y="4745736"/>
            <a:ext cx="2743200" cy="45720"/>
          </a:xfrm>
          <a:prstGeom prst="rect">
            <a:avLst/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36792" y="1444752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🏛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6336792" y="1920240"/>
            <a:ext cx="2468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Corporate &amp;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Institutional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336792" y="2487168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7A5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Organisations building financial literacy for employees and institutions strengthening investment governance culture.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6336792" y="3364992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Corporate Finance Teams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6336792" y="3648456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HR &amp; Employee Wellness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6336792" y="3931920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Family Offices &amp; Trustees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6336792" y="4215384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4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BFSI Sector Training Teams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B24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852160" y="-548640"/>
            <a:ext cx="3291840" cy="3291840"/>
          </a:xfrm>
          <a:prstGeom prst="ellipse">
            <a:avLst/>
          </a:prstGeom>
          <a:ln w="6350">
            <a:solidFill>
              <a:srgbClr val="C8A96A">
                <a:alpha val="1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0" y="0"/>
            <a:ext cx="2194560" cy="2194560"/>
          </a:xfrm>
          <a:prstGeom prst="ellipse">
            <a:avLst/>
          </a:prstGeom>
          <a:ln w="6350">
            <a:solidFill>
              <a:srgbClr val="C8A96A">
                <a:alpha val="1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C8A96A">
              <a:alpha val="9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64592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50" b="1" spc="300" kern="0" dirty="0">
                <a:solidFill>
                  <a:srgbClr val="C8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WHAT PARTICIPANTS WALK AWAY WITH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457200" y="420624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Lasting </a:t>
            </a:r>
            <a:pPr algn="l" indent="0" marL="0">
              <a:buNone/>
            </a:pPr>
            <a:r>
              <a:rPr lang="en-US" sz="3200" i="1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Transformation</a:t>
            </a:r>
            <a:pPr algn="l" indent="0" marL="0">
              <a:buNone/>
            </a:pPr>
            <a:r>
              <a:rPr lang="en-US" sz="3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— Not Just Information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C8A96A">
                    <a:alpha val="84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1901952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Behavioural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Self-Awareness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57200" y="2505456"/>
            <a:ext cx="202996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F5F0E6">
                    <a:alpha val="54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recognise their own biases — loss aversion, recency bias, herd mentality — having experienced them directly within the simulation.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551176" y="1298448"/>
            <a:ext cx="0" cy="3246120"/>
          </a:xfrm>
          <a:prstGeom prst="line">
            <a:avLst/>
          </a:prstGeom>
          <a:noFill/>
          <a:ln w="6350">
            <a:solidFill>
              <a:srgbClr val="C8A96A">
                <a:alpha val="2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42616" y="1298448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C8A96A">
                    <a:alpha val="84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2642616" y="1901952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 Reading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Ability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2642616" y="2505456"/>
            <a:ext cx="202996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F5F0E6">
                    <a:alpha val="54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Fluency with real indicators: PE, PB, VIX, G-Sec yield, Nifty/Gold ratio, RSI — as decision inputs with lived context, not textbook definitions.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4736592" y="1298448"/>
            <a:ext cx="0" cy="3246120"/>
          </a:xfrm>
          <a:prstGeom prst="line">
            <a:avLst/>
          </a:prstGeom>
          <a:noFill/>
          <a:ln w="6350">
            <a:solidFill>
              <a:srgbClr val="C8A96A">
                <a:alpha val="2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28032" y="1298448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C8A96A">
                    <a:alpha val="84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4828032" y="1901952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Allocation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Discipline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828032" y="2505456"/>
            <a:ext cx="202996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F5F0E6">
                    <a:alpha val="54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systematic, rebalancing-first mindset that replaces market timing with evidence-based asset allocation across full market cycles.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6922008" y="1298448"/>
            <a:ext cx="0" cy="3246120"/>
          </a:xfrm>
          <a:prstGeom prst="line">
            <a:avLst/>
          </a:prstGeom>
          <a:noFill/>
          <a:ln w="6350">
            <a:solidFill>
              <a:srgbClr val="C8A96A">
                <a:alpha val="20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013448" y="1298448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C8A96A">
                    <a:alpha val="84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7013448" y="1901952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Long-Term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Orientation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7013448" y="2505456"/>
            <a:ext cx="202996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F5F0E6">
                    <a:alpha val="54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emotional and intellectual foundation to stay invested through volatility, compounding wealth instead of reacting to every market movement.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0" y="4901184"/>
            <a:ext cx="9144000" cy="242316"/>
          </a:xfrm>
          <a:prstGeom prst="rect">
            <a:avLst/>
          </a:prstGeom>
          <a:solidFill>
            <a:srgbClr val="5A3A22"/>
          </a:solidFill>
          <a:ln w="12700">
            <a:solidFill>
              <a:srgbClr val="5A3A2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0" y="49057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spc="200" kern="0" dirty="0">
                <a:solidFill>
                  <a:srgbClr val="DFC090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FFFP  ·  volatilitygame.com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5A3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0" y="-365760"/>
            <a:ext cx="5852160" cy="5852160"/>
          </a:xfrm>
          <a:prstGeom prst="ellipse">
            <a:avLst/>
          </a:prstGeom>
          <a:ln w="6350">
            <a:solidFill>
              <a:srgbClr val="C8A96A">
                <a:alpha val="1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560320" y="548640"/>
            <a:ext cx="4023360" cy="4023360"/>
          </a:xfrm>
          <a:prstGeom prst="ellipse">
            <a:avLst/>
          </a:prstGeom>
          <a:ln w="6350">
            <a:solidFill>
              <a:srgbClr val="C8A96A">
                <a:alpha val="1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383280" y="1371600"/>
            <a:ext cx="2377440" cy="2377440"/>
          </a:xfrm>
          <a:prstGeom prst="ellipse">
            <a:avLst/>
          </a:prstGeom>
          <a:ln w="6350">
            <a:solidFill>
              <a:srgbClr val="C8A96A">
                <a:alpha val="14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-182880"/>
            <a:ext cx="7315200" cy="914400"/>
          </a:xfrm>
          <a:prstGeom prst="rect">
            <a:avLst/>
          </a:prstGeom>
          <a:solidFill>
            <a:srgbClr val="C8A96A">
              <a:alpha val="7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160520" y="256032"/>
            <a:ext cx="822960" cy="822960"/>
          </a:xfrm>
          <a:prstGeom prst="roundRect">
            <a:avLst>
              <a:gd name="adj" fmla="val 11111"/>
            </a:avLst>
          </a:prstGeom>
          <a:solidFill>
            <a:srgbClr val="C8A96A"/>
          </a:solidFill>
          <a:ln w="12700">
            <a:solidFill>
              <a:srgbClr val="C8A96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60520" y="338328"/>
            <a:ext cx="822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B24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FFFP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1225296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spc="250" kern="0" dirty="0">
                <a:solidFill>
                  <a:srgbClr val="C8A96A">
                    <a:alpha val="7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FREEDOM FRATERNITY PROFESSIONAL</a:t>
            </a:r>
            <a:endParaRPr lang="en-US" sz="700" dirty="0"/>
          </a:p>
        </p:txBody>
      </p:sp>
      <p:sp>
        <p:nvSpPr>
          <p:cNvPr id="9" name="Shape 7"/>
          <p:cNvSpPr/>
          <p:nvPr/>
        </p:nvSpPr>
        <p:spPr>
          <a:xfrm>
            <a:off x="4023360" y="1536192"/>
            <a:ext cx="1097280" cy="0"/>
          </a:xfrm>
          <a:prstGeom prst="line">
            <a:avLst/>
          </a:prstGeom>
          <a:noFill/>
          <a:ln w="12700">
            <a:solidFill>
              <a:srgbClr val="C8A96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645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Ready to bring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457200" y="21488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i="1" dirty="0">
                <a:solidFill>
                  <a:srgbClr val="C8A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financial wisdom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457200" y="26517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your community?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97280" y="3273552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dirty="0">
                <a:solidFill>
                  <a:srgbClr val="F5F0E6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partner with educational institutions, investor communities, and financial distribution networks to co-create tailored game-based learning experiences — from single-session workshops to multi-module programmes.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4023360" y="3950208"/>
            <a:ext cx="1097280" cy="0"/>
          </a:xfrm>
          <a:prstGeom prst="line">
            <a:avLst/>
          </a:prstGeom>
          <a:noFill/>
          <a:ln w="12700">
            <a:solidFill>
              <a:srgbClr val="C8A96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402336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spc="300" kern="0" dirty="0">
                <a:solidFill>
                  <a:srgbClr val="F5F0E6">
                    <a:alpha val="4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IN TOUCH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457200" y="422452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FC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volatilitygame.com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0" y="4901184"/>
            <a:ext cx="9144000" cy="242316"/>
          </a:xfrm>
          <a:prstGeom prst="rect">
            <a:avLst/>
          </a:prstGeom>
          <a:solidFill>
            <a:srgbClr val="3B2415"/>
          </a:solidFill>
          <a:ln w="12700">
            <a:solidFill>
              <a:srgbClr val="3B241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0" y="49057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spc="100" kern="0" dirty="0">
                <a:solidFill>
                  <a:srgbClr val="DFC090">
                    <a:alpha val="5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Freedom Fraternity Professional  ·  volatilitygame.com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FFFP — Learning Through Play</dc:title>
  <dc:subject>PptxGenJS Presentation</dc:subject>
  <dc:creator>Financial Freedom Fraternity Professional</dc:creator>
  <cp:lastModifiedBy>Financial Freedom Fraternity Professional</cp:lastModifiedBy>
  <cp:revision>1</cp:revision>
  <dcterms:created xsi:type="dcterms:W3CDTF">2026-04-26T15:15:14Z</dcterms:created>
  <dcterms:modified xsi:type="dcterms:W3CDTF">2026-04-26T15:15:14Z</dcterms:modified>
</cp:coreProperties>
</file>